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63" r:id="rId10"/>
    <p:sldId id="643" r:id="rId11"/>
    <p:sldId id="650" r:id="rId12"/>
    <p:sldId id="649" r:id="rId13"/>
    <p:sldId id="606" r:id="rId14"/>
    <p:sldId id="593" r:id="rId15"/>
    <p:sldId id="627" r:id="rId16"/>
    <p:sldId id="626" r:id="rId17"/>
    <p:sldId id="621" r:id="rId18"/>
    <p:sldId id="622" r:id="rId19"/>
    <p:sldId id="636" r:id="rId20"/>
    <p:sldId id="591" r:id="rId21"/>
    <p:sldId id="583" r:id="rId22"/>
    <p:sldId id="618" r:id="rId23"/>
    <p:sldId id="619" r:id="rId24"/>
    <p:sldId id="611" r:id="rId25"/>
    <p:sldId id="616" r:id="rId26"/>
    <p:sldId id="630" r:id="rId27"/>
    <p:sldId id="656" r:id="rId28"/>
    <p:sldId id="659" r:id="rId29"/>
    <p:sldId id="661" r:id="rId30"/>
    <p:sldId id="660" r:id="rId31"/>
    <p:sldId id="662" r:id="rId32"/>
    <p:sldId id="664" r:id="rId33"/>
    <p:sldId id="665" r:id="rId34"/>
    <p:sldId id="582" r:id="rId35"/>
    <p:sldId id="384" r:id="rId36"/>
    <p:sldId id="602" r:id="rId37"/>
    <p:sldId id="641" r:id="rId38"/>
    <p:sldId id="637" r:id="rId39"/>
    <p:sldId id="609" r:id="rId40"/>
    <p:sldId id="624" r:id="rId41"/>
    <p:sldId id="658" r:id="rId42"/>
    <p:sldId id="652" r:id="rId43"/>
    <p:sldId id="639" r:id="rId44"/>
    <p:sldId id="640" r:id="rId45"/>
    <p:sldId id="644" r:id="rId46"/>
    <p:sldId id="647" r:id="rId47"/>
    <p:sldId id="646" r:id="rId48"/>
    <p:sldId id="654" r:id="rId49"/>
    <p:sldId id="651" r:id="rId50"/>
    <p:sldId id="657" r:id="rId51"/>
    <p:sldId id="666" r:id="rId52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008000"/>
    <a:srgbClr val="00CC00"/>
    <a:srgbClr val="FF0000"/>
    <a:srgbClr val="0000FF"/>
    <a:srgbClr val="595959"/>
    <a:srgbClr val="FFFF00"/>
    <a:srgbClr val="EAEAEA"/>
    <a:srgbClr val="C0C0C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79484" autoAdjust="0"/>
  </p:normalViewPr>
  <p:slideViewPr>
    <p:cSldViewPr>
      <p:cViewPr varScale="1">
        <p:scale>
          <a:sx n="123" d="100"/>
          <a:sy n="123" d="100"/>
        </p:scale>
        <p:origin x="335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2019/5/27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2019/5/27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/>
              <a:t>Ｌ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7252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的效果都比較好</a:t>
            </a:r>
            <a:endParaRPr kumimoji="1" lang="en-US" altLang="zh-CN" dirty="0"/>
          </a:p>
          <a:p>
            <a:r>
              <a:rPr kumimoji="1" lang="zh-CN" altLang="en-US" dirty="0"/>
              <a:t>然後橘色是沒做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藍色是只有在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的時候做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綠色是</a:t>
            </a:r>
            <a:r>
              <a:rPr kumimoji="1" lang="en-US" altLang="zh-CN" dirty="0"/>
              <a:t>train/test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2785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0506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  <a:br>
              <a:rPr kumimoji="1" lang="en-US" altLang="zh-TW" dirty="0"/>
            </a:br>
            <a:r>
              <a:rPr kumimoji="1" lang="zh-CN" altLang="en-US" dirty="0"/>
              <a:t>放片語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663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-Chun, Chu-Song Chen, and Winston H. Hsu. "Cross-age reference coding for age-invariant face recognition and retrieval."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Conference on Computer Vision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Springer, Cham, 2014.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895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-Chun, Chu-Song Chen, and Winston H. Hsu. "Cross-age reference coding for age-invariant face recognition and retrieval."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Conference on Computer Vision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Springer, Cham, 2014.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246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True matches and false matches are in green and red boxes, respectively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2008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793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有三個輸入一個是</a:t>
            </a:r>
            <a:r>
              <a:rPr kumimoji="1" lang="en-US" altLang="zh-CN" dirty="0"/>
              <a:t>anchor positive negative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4332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23031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7203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有些資料有重複</a:t>
            </a:r>
            <a:endParaRPr kumimoji="1" lang="en-US" altLang="zh-CN" dirty="0"/>
          </a:p>
          <a:p>
            <a:r>
              <a:rPr kumimoji="1" lang="zh-CN" altLang="en-US" dirty="0"/>
              <a:t>有去問作者了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585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97228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0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75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13" Type="http://schemas.openxmlformats.org/officeDocument/2006/relationships/image" Target="../media/image37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31.tiff"/><Relationship Id="rId12" Type="http://schemas.openxmlformats.org/officeDocument/2006/relationships/image" Target="../media/image3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tiff"/><Relationship Id="rId11" Type="http://schemas.openxmlformats.org/officeDocument/2006/relationships/image" Target="../media/image35.tiff"/><Relationship Id="rId5" Type="http://schemas.openxmlformats.org/officeDocument/2006/relationships/image" Target="../media/image29.tiff"/><Relationship Id="rId15" Type="http://schemas.openxmlformats.org/officeDocument/2006/relationships/image" Target="../media/image39.tiff"/><Relationship Id="rId10" Type="http://schemas.openxmlformats.org/officeDocument/2006/relationships/image" Target="../media/image34.tiff"/><Relationship Id="rId4" Type="http://schemas.openxmlformats.org/officeDocument/2006/relationships/image" Target="../media/image25.png"/><Relationship Id="rId9" Type="http://schemas.openxmlformats.org/officeDocument/2006/relationships/image" Target="../media/image33.tiff"/><Relationship Id="rId14" Type="http://schemas.openxmlformats.org/officeDocument/2006/relationships/image" Target="../media/image3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42.tiff"/><Relationship Id="rId7" Type="http://schemas.openxmlformats.org/officeDocument/2006/relationships/image" Target="../media/image4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13" Type="http://schemas.openxmlformats.org/officeDocument/2006/relationships/image" Target="../media/image61.jp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12" Type="http://schemas.openxmlformats.org/officeDocument/2006/relationships/image" Target="../media/image6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g"/><Relationship Id="rId11" Type="http://schemas.openxmlformats.org/officeDocument/2006/relationships/image" Target="../media/image59.jpg"/><Relationship Id="rId5" Type="http://schemas.openxmlformats.org/officeDocument/2006/relationships/image" Target="../media/image53.jpg"/><Relationship Id="rId10" Type="http://schemas.openxmlformats.org/officeDocument/2006/relationships/image" Target="../media/image58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Relationship Id="rId14" Type="http://schemas.openxmlformats.org/officeDocument/2006/relationships/image" Target="../media/image62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dwen.github.io/papers/WenCVPR16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tiff"/><Relationship Id="rId13" Type="http://schemas.openxmlformats.org/officeDocument/2006/relationships/image" Target="../media/image75.tiff"/><Relationship Id="rId18" Type="http://schemas.openxmlformats.org/officeDocument/2006/relationships/image" Target="../media/image80.tiff"/><Relationship Id="rId3" Type="http://schemas.openxmlformats.org/officeDocument/2006/relationships/image" Target="../media/image65.tiff"/><Relationship Id="rId7" Type="http://schemas.openxmlformats.org/officeDocument/2006/relationships/image" Target="../media/image69.tiff"/><Relationship Id="rId12" Type="http://schemas.openxmlformats.org/officeDocument/2006/relationships/image" Target="../media/image74.tiff"/><Relationship Id="rId17" Type="http://schemas.openxmlformats.org/officeDocument/2006/relationships/image" Target="../media/image79.tiff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78.tiff"/><Relationship Id="rId20" Type="http://schemas.openxmlformats.org/officeDocument/2006/relationships/image" Target="../media/image8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tiff"/><Relationship Id="rId11" Type="http://schemas.openxmlformats.org/officeDocument/2006/relationships/image" Target="../media/image73.tiff"/><Relationship Id="rId5" Type="http://schemas.openxmlformats.org/officeDocument/2006/relationships/image" Target="../media/image67.tiff"/><Relationship Id="rId15" Type="http://schemas.openxmlformats.org/officeDocument/2006/relationships/image" Target="../media/image77.tiff"/><Relationship Id="rId10" Type="http://schemas.openxmlformats.org/officeDocument/2006/relationships/image" Target="../media/image72.tiff"/><Relationship Id="rId19" Type="http://schemas.openxmlformats.org/officeDocument/2006/relationships/image" Target="../media/image81.tiff"/><Relationship Id="rId4" Type="http://schemas.openxmlformats.org/officeDocument/2006/relationships/image" Target="../media/image66.tiff"/><Relationship Id="rId9" Type="http://schemas.openxmlformats.org/officeDocument/2006/relationships/image" Target="../media/image71.tiff"/><Relationship Id="rId14" Type="http://schemas.openxmlformats.org/officeDocument/2006/relationships/image" Target="../media/image76.tif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tiff"/><Relationship Id="rId13" Type="http://schemas.openxmlformats.org/officeDocument/2006/relationships/image" Target="../media/image93.tiff"/><Relationship Id="rId18" Type="http://schemas.openxmlformats.org/officeDocument/2006/relationships/image" Target="../media/image98.tiff"/><Relationship Id="rId3" Type="http://schemas.openxmlformats.org/officeDocument/2006/relationships/image" Target="../media/image83.tiff"/><Relationship Id="rId7" Type="http://schemas.openxmlformats.org/officeDocument/2006/relationships/image" Target="../media/image87.tiff"/><Relationship Id="rId12" Type="http://schemas.openxmlformats.org/officeDocument/2006/relationships/image" Target="../media/image92.tiff"/><Relationship Id="rId17" Type="http://schemas.openxmlformats.org/officeDocument/2006/relationships/image" Target="../media/image97.tif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96.tiff"/><Relationship Id="rId20" Type="http://schemas.openxmlformats.org/officeDocument/2006/relationships/image" Target="../media/image10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tiff"/><Relationship Id="rId11" Type="http://schemas.openxmlformats.org/officeDocument/2006/relationships/image" Target="../media/image91.tiff"/><Relationship Id="rId5" Type="http://schemas.openxmlformats.org/officeDocument/2006/relationships/image" Target="../media/image85.tiff"/><Relationship Id="rId15" Type="http://schemas.openxmlformats.org/officeDocument/2006/relationships/image" Target="../media/image95.tiff"/><Relationship Id="rId10" Type="http://schemas.openxmlformats.org/officeDocument/2006/relationships/image" Target="../media/image90.tiff"/><Relationship Id="rId19" Type="http://schemas.openxmlformats.org/officeDocument/2006/relationships/image" Target="../media/image99.tiff"/><Relationship Id="rId4" Type="http://schemas.openxmlformats.org/officeDocument/2006/relationships/image" Target="../media/image84.tiff"/><Relationship Id="rId9" Type="http://schemas.openxmlformats.org/officeDocument/2006/relationships/image" Target="../media/image89.tiff"/><Relationship Id="rId14" Type="http://schemas.openxmlformats.org/officeDocument/2006/relationships/image" Target="../media/image94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tiff"/><Relationship Id="rId4" Type="http://schemas.openxmlformats.org/officeDocument/2006/relationships/image" Target="../media/image101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tiff"/><Relationship Id="rId13" Type="http://schemas.openxmlformats.org/officeDocument/2006/relationships/image" Target="../media/image113.tiff"/><Relationship Id="rId18" Type="http://schemas.openxmlformats.org/officeDocument/2006/relationships/image" Target="../media/image118.tiff"/><Relationship Id="rId3" Type="http://schemas.openxmlformats.org/officeDocument/2006/relationships/image" Target="../media/image103.tiff"/><Relationship Id="rId21" Type="http://schemas.openxmlformats.org/officeDocument/2006/relationships/image" Target="../media/image121.tiff"/><Relationship Id="rId7" Type="http://schemas.openxmlformats.org/officeDocument/2006/relationships/image" Target="../media/image107.tiff"/><Relationship Id="rId12" Type="http://schemas.openxmlformats.org/officeDocument/2006/relationships/image" Target="../media/image112.tiff"/><Relationship Id="rId17" Type="http://schemas.openxmlformats.org/officeDocument/2006/relationships/image" Target="../media/image117.tiff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16.tiff"/><Relationship Id="rId20" Type="http://schemas.openxmlformats.org/officeDocument/2006/relationships/image" Target="../media/image12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tiff"/><Relationship Id="rId11" Type="http://schemas.openxmlformats.org/officeDocument/2006/relationships/image" Target="../media/image111.tiff"/><Relationship Id="rId5" Type="http://schemas.openxmlformats.org/officeDocument/2006/relationships/image" Target="../media/image105.tiff"/><Relationship Id="rId15" Type="http://schemas.openxmlformats.org/officeDocument/2006/relationships/image" Target="../media/image115.tiff"/><Relationship Id="rId23" Type="http://schemas.openxmlformats.org/officeDocument/2006/relationships/image" Target="../media/image123.tiff"/><Relationship Id="rId10" Type="http://schemas.openxmlformats.org/officeDocument/2006/relationships/image" Target="../media/image110.tiff"/><Relationship Id="rId19" Type="http://schemas.openxmlformats.org/officeDocument/2006/relationships/image" Target="../media/image119.tiff"/><Relationship Id="rId4" Type="http://schemas.openxmlformats.org/officeDocument/2006/relationships/image" Target="../media/image104.tiff"/><Relationship Id="rId9" Type="http://schemas.openxmlformats.org/officeDocument/2006/relationships/image" Target="../media/image109.tiff"/><Relationship Id="rId14" Type="http://schemas.openxmlformats.org/officeDocument/2006/relationships/image" Target="../media/image114.tiff"/><Relationship Id="rId22" Type="http://schemas.openxmlformats.org/officeDocument/2006/relationships/image" Target="../media/image122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tiff"/><Relationship Id="rId13" Type="http://schemas.openxmlformats.org/officeDocument/2006/relationships/image" Target="../media/image134.tiff"/><Relationship Id="rId18" Type="http://schemas.openxmlformats.org/officeDocument/2006/relationships/image" Target="../media/image139.tiff"/><Relationship Id="rId3" Type="http://schemas.openxmlformats.org/officeDocument/2006/relationships/image" Target="../media/image124.tiff"/><Relationship Id="rId7" Type="http://schemas.openxmlformats.org/officeDocument/2006/relationships/image" Target="../media/image128.tiff"/><Relationship Id="rId12" Type="http://schemas.openxmlformats.org/officeDocument/2006/relationships/image" Target="../media/image133.tiff"/><Relationship Id="rId17" Type="http://schemas.openxmlformats.org/officeDocument/2006/relationships/image" Target="../media/image138.tiff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37.tiff"/><Relationship Id="rId20" Type="http://schemas.openxmlformats.org/officeDocument/2006/relationships/image" Target="../media/image14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tiff"/><Relationship Id="rId11" Type="http://schemas.openxmlformats.org/officeDocument/2006/relationships/image" Target="../media/image132.tiff"/><Relationship Id="rId5" Type="http://schemas.openxmlformats.org/officeDocument/2006/relationships/image" Target="../media/image126.tiff"/><Relationship Id="rId15" Type="http://schemas.openxmlformats.org/officeDocument/2006/relationships/image" Target="../media/image136.tiff"/><Relationship Id="rId10" Type="http://schemas.openxmlformats.org/officeDocument/2006/relationships/image" Target="../media/image131.tiff"/><Relationship Id="rId19" Type="http://schemas.openxmlformats.org/officeDocument/2006/relationships/image" Target="../media/image140.tiff"/><Relationship Id="rId4" Type="http://schemas.openxmlformats.org/officeDocument/2006/relationships/image" Target="../media/image125.tiff"/><Relationship Id="rId9" Type="http://schemas.openxmlformats.org/officeDocument/2006/relationships/image" Target="../media/image130.tiff"/><Relationship Id="rId14" Type="http://schemas.openxmlformats.org/officeDocument/2006/relationships/image" Target="../media/image135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tiff"/><Relationship Id="rId13" Type="http://schemas.openxmlformats.org/officeDocument/2006/relationships/image" Target="../media/image150.tiff"/><Relationship Id="rId18" Type="http://schemas.openxmlformats.org/officeDocument/2006/relationships/image" Target="../media/image155.tiff"/><Relationship Id="rId3" Type="http://schemas.openxmlformats.org/officeDocument/2006/relationships/image" Target="../media/image124.tiff"/><Relationship Id="rId7" Type="http://schemas.openxmlformats.org/officeDocument/2006/relationships/image" Target="../media/image144.tiff"/><Relationship Id="rId12" Type="http://schemas.openxmlformats.org/officeDocument/2006/relationships/image" Target="../media/image149.tiff"/><Relationship Id="rId17" Type="http://schemas.openxmlformats.org/officeDocument/2006/relationships/image" Target="../media/image154.tif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53.tiff"/><Relationship Id="rId20" Type="http://schemas.openxmlformats.org/officeDocument/2006/relationships/image" Target="../media/image14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tiff"/><Relationship Id="rId11" Type="http://schemas.openxmlformats.org/officeDocument/2006/relationships/image" Target="../media/image148.tiff"/><Relationship Id="rId5" Type="http://schemas.openxmlformats.org/officeDocument/2006/relationships/image" Target="../media/image143.tiff"/><Relationship Id="rId15" Type="http://schemas.openxmlformats.org/officeDocument/2006/relationships/image" Target="../media/image152.tiff"/><Relationship Id="rId10" Type="http://schemas.openxmlformats.org/officeDocument/2006/relationships/image" Target="../media/image147.tiff"/><Relationship Id="rId19" Type="http://schemas.openxmlformats.org/officeDocument/2006/relationships/image" Target="../media/image156.tiff"/><Relationship Id="rId4" Type="http://schemas.openxmlformats.org/officeDocument/2006/relationships/image" Target="../media/image142.tiff"/><Relationship Id="rId9" Type="http://schemas.openxmlformats.org/officeDocument/2006/relationships/image" Target="../media/image146.tiff"/><Relationship Id="rId14" Type="http://schemas.openxmlformats.org/officeDocument/2006/relationships/image" Target="../media/image151.tif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tiff"/><Relationship Id="rId13" Type="http://schemas.openxmlformats.org/officeDocument/2006/relationships/image" Target="../media/image154.tiff"/><Relationship Id="rId18" Type="http://schemas.openxmlformats.org/officeDocument/2006/relationships/image" Target="../media/image161.tiff"/><Relationship Id="rId3" Type="http://schemas.openxmlformats.org/officeDocument/2006/relationships/image" Target="../media/image146.tiff"/><Relationship Id="rId7" Type="http://schemas.openxmlformats.org/officeDocument/2006/relationships/image" Target="../media/image151.tiff"/><Relationship Id="rId12" Type="http://schemas.openxmlformats.org/officeDocument/2006/relationships/image" Target="../media/image159.tiff"/><Relationship Id="rId17" Type="http://schemas.openxmlformats.org/officeDocument/2006/relationships/image" Target="../media/image160.tiff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56.tiff"/><Relationship Id="rId20" Type="http://schemas.openxmlformats.org/officeDocument/2006/relationships/image" Target="../media/image14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tiff"/><Relationship Id="rId11" Type="http://schemas.openxmlformats.org/officeDocument/2006/relationships/image" Target="../media/image158.tiff"/><Relationship Id="rId5" Type="http://schemas.openxmlformats.org/officeDocument/2006/relationships/image" Target="../media/image149.tiff"/><Relationship Id="rId15" Type="http://schemas.openxmlformats.org/officeDocument/2006/relationships/image" Target="../media/image155.tiff"/><Relationship Id="rId10" Type="http://schemas.openxmlformats.org/officeDocument/2006/relationships/image" Target="../media/image157.tiff"/><Relationship Id="rId19" Type="http://schemas.openxmlformats.org/officeDocument/2006/relationships/image" Target="../media/image162.tiff"/><Relationship Id="rId4" Type="http://schemas.openxmlformats.org/officeDocument/2006/relationships/image" Target="../media/image147.tiff"/><Relationship Id="rId9" Type="http://schemas.openxmlformats.org/officeDocument/2006/relationships/image" Target="../media/image153.tiff"/><Relationship Id="rId14" Type="http://schemas.openxmlformats.org/officeDocument/2006/relationships/image" Target="../media/image148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mmlab.ie.cuhk.edu.hk/projects/CelebA.html" TargetMode="External"/><Relationship Id="rId2" Type="http://schemas.openxmlformats.org/officeDocument/2006/relationships/image" Target="../media/image163.tif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g"/><Relationship Id="rId13" Type="http://schemas.openxmlformats.org/officeDocument/2006/relationships/image" Target="../media/image174.jpg"/><Relationship Id="rId3" Type="http://schemas.openxmlformats.org/officeDocument/2006/relationships/image" Target="../media/image164.jpg"/><Relationship Id="rId7" Type="http://schemas.openxmlformats.org/officeDocument/2006/relationships/image" Target="../media/image168.jpg"/><Relationship Id="rId12" Type="http://schemas.openxmlformats.org/officeDocument/2006/relationships/image" Target="../media/image173.jp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7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.jpg"/><Relationship Id="rId11" Type="http://schemas.openxmlformats.org/officeDocument/2006/relationships/image" Target="../media/image172.jpg"/><Relationship Id="rId5" Type="http://schemas.openxmlformats.org/officeDocument/2006/relationships/image" Target="../media/image166.jpg"/><Relationship Id="rId15" Type="http://schemas.openxmlformats.org/officeDocument/2006/relationships/image" Target="../media/image176.jpg"/><Relationship Id="rId10" Type="http://schemas.openxmlformats.org/officeDocument/2006/relationships/image" Target="../media/image171.jpg"/><Relationship Id="rId4" Type="http://schemas.openxmlformats.org/officeDocument/2006/relationships/image" Target="../media/image165.jpg"/><Relationship Id="rId9" Type="http://schemas.openxmlformats.org/officeDocument/2006/relationships/image" Target="../media/image170.jpg"/><Relationship Id="rId14" Type="http://schemas.openxmlformats.org/officeDocument/2006/relationships/image" Target="../media/image17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ieeexplore.ieee.org/document/69096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92162" y="1196752"/>
            <a:ext cx="7559675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Re-ranking the ResNet-based Large Human Face Feature Extractor by </a:t>
            </a: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Approximate Nearest Neighbor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VGGFace2 (2018)</a:t>
            </a:r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 dataset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Convert the problem to N-ways </a:t>
            </a:r>
            <a:r>
              <a:rPr kumimoji="1" lang="en-US" altLang="zh-TW" dirty="0"/>
              <a:t>classification problem and </a:t>
            </a:r>
            <a:r>
              <a:rPr kumimoji="1" lang="en" altLang="zh-TW" dirty="0"/>
              <a:t>train on </a:t>
            </a:r>
            <a:r>
              <a:rPr kumimoji="1" lang="en-US" altLang="zh-TW" dirty="0"/>
              <a:t>MS-Celeb-1M dataset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Remove the FC layer and get vectors</a:t>
            </a:r>
            <a:r>
              <a:rPr kumimoji="1" lang="en-US" altLang="zh-TW" dirty="0"/>
              <a:t>, and then fine-tune on VGGFace2 as an </a:t>
            </a:r>
            <a:r>
              <a:rPr lang="en-US" altLang="zh-TW" dirty="0"/>
              <a:t>8631-classes classifier</a:t>
            </a:r>
            <a:r>
              <a:rPr lang="zh-TW" altLang="zh-TW" dirty="0"/>
              <a:t> </a:t>
            </a:r>
            <a:endParaRPr kumimoji="1" lang="en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Feature Extractor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530588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Re-ranking policies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118, predict: 419, re-ranking: 118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312, predict: 409, re-ranking: 312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14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187, predict: 187, re-ranking: 187</a:t>
            </a:r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38C1153-A23E-BD41-87C0-9E7D714E1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04561"/>
              </p:ext>
            </p:extLst>
          </p:nvPr>
        </p:nvGraphicFramePr>
        <p:xfrm>
          <a:off x="1115615" y="3454241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409_2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0.602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3416ABB-F97F-3D4B-87F1-34FAB63D5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481931"/>
              </p:ext>
            </p:extLst>
          </p:nvPr>
        </p:nvGraphicFramePr>
        <p:xfrm>
          <a:off x="6011589" y="3454241"/>
          <a:ext cx="266409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908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3960783748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958203907"/>
                    </a:ext>
                  </a:extLst>
                </a:gridCol>
              </a:tblGrid>
              <a:tr h="34261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Re-ranking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A401"/>
                          </a:solidFill>
                        </a:rPr>
                        <a:t>312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409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990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Avg. similarity 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0984FEC-20C7-1543-9BA1-D31AC2CB9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08018"/>
              </p:ext>
            </p:extLst>
          </p:nvPr>
        </p:nvGraphicFramePr>
        <p:xfrm>
          <a:off x="1115615" y="1988840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419_0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115_3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118_1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118_4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0.738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0.708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3C34E3F-656E-A940-AFE9-25825A651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893075"/>
              </p:ext>
            </p:extLst>
          </p:nvPr>
        </p:nvGraphicFramePr>
        <p:xfrm>
          <a:off x="1115615" y="5013176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187_0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188_2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482_0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188_4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471_0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0.689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0.677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0.651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855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75F6A86-F0EA-4841-AC2D-A81173FDA11C}"/>
              </a:ext>
            </a:extLst>
          </p:cNvPr>
          <p:cNvGrpSpPr/>
          <p:nvPr/>
        </p:nvGrpSpPr>
        <p:grpSpPr>
          <a:xfrm>
            <a:off x="1330392" y="5156845"/>
            <a:ext cx="720080" cy="1440160"/>
            <a:chOff x="755576" y="5343728"/>
            <a:chExt cx="720080" cy="144016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3C764D3-7A03-8D42-A095-FF33835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576" y="5343728"/>
              <a:ext cx="720080" cy="72008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5D38EE8-FE27-7743-B79B-08B55A3E6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6063808"/>
              <a:ext cx="720080" cy="720080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89CB407-81D0-324A-A9B8-15D11489F5A9}"/>
              </a:ext>
            </a:extLst>
          </p:cNvPr>
          <p:cNvGrpSpPr/>
          <p:nvPr/>
        </p:nvGrpSpPr>
        <p:grpSpPr>
          <a:xfrm>
            <a:off x="4672355" y="5155635"/>
            <a:ext cx="718197" cy="1436097"/>
            <a:chOff x="2699791" y="5363627"/>
            <a:chExt cx="718197" cy="143609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6535767-BF41-1247-BC7E-9D1C51A11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9792" y="5363627"/>
              <a:ext cx="717900" cy="7179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EF1F926-5B78-C146-94B7-43687A37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9791" y="6081527"/>
              <a:ext cx="718197" cy="718197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60AB77B-21FF-994D-91BA-28BE5E58B0E3}"/>
              </a:ext>
            </a:extLst>
          </p:cNvPr>
          <p:cNvGrpSpPr/>
          <p:nvPr/>
        </p:nvGrpSpPr>
        <p:grpSpPr>
          <a:xfrm>
            <a:off x="2052504" y="5156846"/>
            <a:ext cx="718197" cy="1436097"/>
            <a:chOff x="1477688" y="5343729"/>
            <a:chExt cx="718197" cy="1436097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30E461C-91A7-3B49-B529-0578EF2D6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77837" y="5343729"/>
              <a:ext cx="717900" cy="7179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BFCE99B-616A-E34A-8428-C80143FC3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77688" y="6061629"/>
              <a:ext cx="718197" cy="718197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4F7B011-F2E9-0849-A056-E39F96CB8B56}"/>
              </a:ext>
            </a:extLst>
          </p:cNvPr>
          <p:cNvGrpSpPr/>
          <p:nvPr/>
        </p:nvGrpSpPr>
        <p:grpSpPr>
          <a:xfrm>
            <a:off x="2770553" y="5156845"/>
            <a:ext cx="720080" cy="1434887"/>
            <a:chOff x="2195737" y="5343728"/>
            <a:chExt cx="720080" cy="143488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796ABFE5-C5F6-554C-B6C1-151F18DDA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95737" y="5343728"/>
              <a:ext cx="720080" cy="72008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FB0045C-E781-4A40-BB75-26089C3B7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01320" y="6064119"/>
              <a:ext cx="714496" cy="714496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F5E0B7A-A865-2042-8D7C-112198C5593E}"/>
              </a:ext>
            </a:extLst>
          </p:cNvPr>
          <p:cNvGrpSpPr/>
          <p:nvPr/>
        </p:nvGrpSpPr>
        <p:grpSpPr>
          <a:xfrm>
            <a:off x="5386852" y="5155634"/>
            <a:ext cx="725664" cy="1435801"/>
            <a:chOff x="4155602" y="5341548"/>
            <a:chExt cx="725664" cy="143580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F5DCA16-F6E0-104E-9011-31856C63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55602" y="5341548"/>
              <a:ext cx="725664" cy="725664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6ED57A4-06C8-DC45-82FF-CE252211E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59006" y="6062852"/>
              <a:ext cx="714497" cy="714497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498FB19-0269-E149-94E3-FEA0CEA8B6D0}"/>
              </a:ext>
            </a:extLst>
          </p:cNvPr>
          <p:cNvGrpSpPr/>
          <p:nvPr/>
        </p:nvGrpSpPr>
        <p:grpSpPr>
          <a:xfrm>
            <a:off x="6112516" y="5155634"/>
            <a:ext cx="721304" cy="1443565"/>
            <a:chOff x="4881266" y="5341548"/>
            <a:chExt cx="721304" cy="1443565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FC3B81DB-2461-A946-8261-9DBCFD669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1266" y="5341548"/>
              <a:ext cx="721304" cy="721304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C9FF8F3-852B-464F-8C0F-ED0B3BF85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81266" y="6067212"/>
              <a:ext cx="717901" cy="717901"/>
            </a:xfrm>
            <a:prstGeom prst="rect">
              <a:avLst/>
            </a:prstGeom>
          </p:spPr>
        </p:pic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F2142CBE-A209-DE43-B52E-7E85B7A40818}"/>
              </a:ext>
            </a:extLst>
          </p:cNvPr>
          <p:cNvSpPr/>
          <p:nvPr/>
        </p:nvSpPr>
        <p:spPr>
          <a:xfrm>
            <a:off x="471761" y="5593119"/>
            <a:ext cx="8508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match pairs</a:t>
            </a:r>
            <a:endParaRPr lang="zh-TW" altLang="en-US" dirty="0">
              <a:latin typeface="+mj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1ED1F9E-7F26-C744-959A-76F39CF182BB}"/>
              </a:ext>
            </a:extLst>
          </p:cNvPr>
          <p:cNvSpPr/>
          <p:nvPr/>
        </p:nvSpPr>
        <p:spPr>
          <a:xfrm>
            <a:off x="3492517" y="5593119"/>
            <a:ext cx="1166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mismatch pairs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B2886761-4E0B-A74C-8ADA-7F60E315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018136"/>
            <a:ext cx="4176464" cy="41492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A4935E-8525-1F4B-AC14-A7D6EA0B053E}"/>
              </a:ext>
            </a:extLst>
          </p:cNvPr>
          <p:cNvSpPr/>
          <p:nvPr/>
        </p:nvSpPr>
        <p:spPr>
          <a:xfrm>
            <a:off x="1835696" y="1676987"/>
            <a:ext cx="20842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Face verification result</a:t>
            </a:r>
            <a:endParaRPr lang="en-US" altLang="zh-TW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aggregation and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7" name="圖片 6" descr="一張含有 文字, 地圖 的圖片&#10;&#10;自動產生的描述">
            <a:extLst>
              <a:ext uri="{FF2B5EF4-FFF2-40B4-BE49-F238E27FC236}">
                <a16:creationId xmlns:a16="http://schemas.microsoft.com/office/drawing/2014/main" id="{AB371B2B-1AC3-C746-8C99-3C1656AA3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 r="8376"/>
          <a:stretch/>
        </p:blipFill>
        <p:spPr>
          <a:xfrm>
            <a:off x="827584" y="1574700"/>
            <a:ext cx="7202076" cy="52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591196"/>
              </p:ext>
            </p:extLst>
          </p:nvPr>
        </p:nvGraphicFramePr>
        <p:xfrm>
          <a:off x="321568" y="1818231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11997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745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82.33% (8702/10569)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1459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82.90% (8762/10569)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83.92% (8869/10569)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83.98% (8876/10569)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80.66% (8525/10569)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2573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81.52% (8616/10569)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1288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82.94% (8766/10569)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2570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83.82% (8859/10569)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8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(cleaning)Performance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126873"/>
              </p:ext>
            </p:extLst>
          </p:nvPr>
        </p:nvGraphicFramePr>
        <p:xfrm>
          <a:off x="323530" y="2060848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256013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766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84.27% (8901/10562)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1479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85.08% (8987/10562)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749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86.22% (9107/10562)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86.61% (9184/10562)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1344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82.65% (8730/10562)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2636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83.32% (8800/10562)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1369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84.95% (8972/10562)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2654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85.99% (9082/10562)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69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Three steps: 1) face detection, 2) face alignment, 3) face feature encoding</a:t>
            </a:r>
          </a:p>
          <a:p>
            <a:pPr lvl="1"/>
            <a:r>
              <a:rPr kumimoji="1" lang="en" altLang="zh-TW" dirty="0"/>
              <a:t>A comparison two different face detectors, MTCNN and FaceBoxes</a:t>
            </a:r>
          </a:p>
          <a:p>
            <a:pPr lvl="1"/>
            <a:r>
              <a:rPr kumimoji="1" lang="en" altLang="zh-TW" dirty="0"/>
              <a:t>Evaluate the performance of face feature extractors</a:t>
            </a:r>
            <a:endParaRPr kumimoji="1"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6090957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</a:t>
            </a:r>
          </a:p>
          <a:p>
            <a:pPr lvl="1"/>
            <a:r>
              <a:rPr lang="en-US" altLang="zh-TW" dirty="0"/>
              <a:t>cross-age, 0 to 69 years old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SOTA</a:t>
            </a:r>
            <a:r>
              <a:rPr lang="en-US" altLang="zh-TW" dirty="0"/>
              <a:t>: 88.1% Rank-1 (882/1002)</a:t>
            </a:r>
          </a:p>
          <a:p>
            <a:pPr lvl="1"/>
            <a:r>
              <a:rPr lang="en-US" altLang="zh-TW" dirty="0"/>
              <a:t>NoAlign: 86.62% Rank-1 (868/1002)</a:t>
            </a:r>
          </a:p>
          <a:p>
            <a:pPr lvl="1"/>
            <a:r>
              <a:rPr lang="en-US" altLang="zh-TW" dirty="0"/>
              <a:t>Align: 87.32% Rank-1 (875/1002)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(1/2) 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2420888"/>
            <a:ext cx="749884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27042"/>
              </p:ext>
            </p:extLst>
          </p:nvPr>
        </p:nvGraphicFramePr>
        <p:xfrm>
          <a:off x="321566" y="1818231"/>
          <a:ext cx="7994847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4205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2721127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Rank-1 Acc.(%)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83.63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87.32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87.72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84.33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/>
                        <a:t>84.53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9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(Cross-Age Reference Coding for Age-Invariant Face Recognition and Retrieval)</a:t>
            </a:r>
          </a:p>
          <a:p>
            <a:pPr lvl="1"/>
            <a:r>
              <a:rPr lang="en-US" altLang="zh-TW" dirty="0"/>
              <a:t>contains more than 160,000 images of 2,000 celebrities with age ranging from 16 to 62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face retrieval with three different subsets, 2004-2006, 2007-2009, 2010-2012</a:t>
            </a:r>
          </a:p>
          <a:p>
            <a:pPr lvl="1"/>
            <a:r>
              <a:rPr lang="en-US" altLang="zh-TW" dirty="0"/>
              <a:t>images taken in 2013 are used as query images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F1736-CB99-0345-B001-AB3F5AE9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708920"/>
            <a:ext cx="4710985" cy="28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</a:t>
            </a:r>
          </a:p>
          <a:p>
            <a:pPr lvl="1"/>
            <a:r>
              <a:rPr lang="en-US" altLang="zh-TW" dirty="0"/>
              <a:t>Mean </a:t>
            </a:r>
            <a:r>
              <a:rPr lang="en-US" altLang="zh-TW"/>
              <a:t>Average Precision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</p:spTree>
    <p:extLst>
      <p:ext uri="{BB962C8B-B14F-4D97-AF65-F5344CB8AC3E}">
        <p14:creationId xmlns:p14="http://schemas.microsoft.com/office/powerpoint/2010/main" val="270529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(#139)</a:t>
            </a:r>
          </a:p>
          <a:p>
            <a:r>
              <a:rPr lang="en-US" altLang="zh-TW" dirty="0"/>
              <a:t>Similarity: 0.806780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11799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332978" y="4972123"/>
            <a:ext cx="3470400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924712" y="6063617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#251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0.800584</a:t>
            </a:r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12A5700-5DAB-A143-BE13-5E1359111CC6}"/>
              </a:ext>
            </a:extLst>
          </p:cNvPr>
          <p:cNvSpPr txBox="1"/>
          <p:nvPr/>
        </p:nvSpPr>
        <p:spPr>
          <a:xfrm>
            <a:off x="1403812" y="292875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(#251_3)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B5557-C009-4E45-B066-6B408F57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82" y="1817074"/>
            <a:ext cx="887861" cy="10967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AFF822-48CB-954A-B3C9-06378A9C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70" y="3274338"/>
            <a:ext cx="731236" cy="10390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40D179-20E1-354D-B3B4-8EAECE53A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060" y="3265449"/>
            <a:ext cx="781538" cy="10408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473C73-28BD-294E-8D5E-0C4F2F346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598" y="3268392"/>
            <a:ext cx="798426" cy="10379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51A8B-A2D3-E341-9E23-DA12E4CE2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024" y="3267308"/>
            <a:ext cx="804898" cy="10348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BA3CCFA-7010-664A-86AD-1D271FD5A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35" y="4983323"/>
            <a:ext cx="876625" cy="1046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BF2DBE-75D1-1A4E-BF12-F4D4FD6F9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0160" y="4983322"/>
            <a:ext cx="876624" cy="10466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F6D4E83-C6A7-9249-B79F-203DF33F3D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1512" y="4981450"/>
            <a:ext cx="848147" cy="10466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9FD897-DC02-5142-BD9D-69F6EBD24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362" y="4988323"/>
            <a:ext cx="860504" cy="10397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5366263-704D-AF41-B3F6-64D3B8C5EE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272" y="1731143"/>
            <a:ext cx="927100" cy="11557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01F6EE74-EF5C-5349-BF25-1C92D7866D7B}"/>
              </a:ext>
            </a:extLst>
          </p:cNvPr>
          <p:cNvSpPr txBox="1"/>
          <p:nvPr/>
        </p:nvSpPr>
        <p:spPr>
          <a:xfrm>
            <a:off x="6107122" y="2880697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(#003_4)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F9F702-4AFD-CC4B-879A-5BC5B73C27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274" y="3246122"/>
            <a:ext cx="875658" cy="1053340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304D4555-B306-4643-BDB9-067DD54BF903}"/>
              </a:ext>
            </a:extLst>
          </p:cNvPr>
          <p:cNvSpPr/>
          <p:nvPr/>
        </p:nvSpPr>
        <p:spPr>
          <a:xfrm>
            <a:off x="4886274" y="3246449"/>
            <a:ext cx="3502150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1189281-D96A-AC49-86BA-7034D3F0B5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1932" y="3260037"/>
            <a:ext cx="856402" cy="103942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0CF271B-66E1-BA40-B59C-A45C9E05E4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9822" y="3260037"/>
            <a:ext cx="899501" cy="103942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0551AA1-B0D7-BE48-8CA1-2F9B4A5156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9322" y="3259707"/>
            <a:ext cx="875657" cy="103486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9D1774-909F-4845-B6A6-E7FC1FD99E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6275" y="4972123"/>
            <a:ext cx="875658" cy="1042293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D56A951B-BD0E-AC4F-B342-B3B99DD5579C}"/>
              </a:ext>
            </a:extLst>
          </p:cNvPr>
          <p:cNvSpPr/>
          <p:nvPr/>
        </p:nvSpPr>
        <p:spPr>
          <a:xfrm>
            <a:off x="4869715" y="4972123"/>
            <a:ext cx="3374693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8F20115-E378-8B44-A995-DC7DFA34AE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9638" y="4981450"/>
            <a:ext cx="831975" cy="103296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4FF8862-B558-3947-B54A-1A7EB9F5CE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2588" y="4981450"/>
            <a:ext cx="821930" cy="103296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2BA3749-D592-8B48-9120-8E9484507F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4363" y="4981450"/>
            <a:ext cx="821930" cy="1032966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E204B3EB-FB53-784A-87C0-AEAC05843294}"/>
              </a:ext>
            </a:extLst>
          </p:cNvPr>
          <p:cNvSpPr txBox="1"/>
          <p:nvPr/>
        </p:nvSpPr>
        <p:spPr>
          <a:xfrm>
            <a:off x="5644929" y="4335451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(#157)</a:t>
            </a:r>
          </a:p>
          <a:p>
            <a:r>
              <a:rPr lang="en-US" altLang="zh-TW" dirty="0"/>
              <a:t>Similarity: 0.695130</a:t>
            </a:r>
            <a:endParaRPr kumimoji="1" lang="zh-TW" altLang="en-US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CE17A54-5C00-9D4F-927A-33603302115C}"/>
              </a:ext>
            </a:extLst>
          </p:cNvPr>
          <p:cNvSpPr txBox="1"/>
          <p:nvPr/>
        </p:nvSpPr>
        <p:spPr>
          <a:xfrm>
            <a:off x="5421974" y="6063616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#003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0.693844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959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</a:t>
            </a:r>
            <a:r>
              <a:rPr lang="en-US" altLang="zh-TW" dirty="0"/>
              <a:t>436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0.799393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393513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444459" y="5005767"/>
            <a:ext cx="3221446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1009672" y="6063617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0.792944</a:t>
            </a:r>
            <a:endParaRPr kumimoji="1" lang="zh-TW" altLang="en-US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B8D8D6C7-702B-C741-81D6-6E71F5FED8C0}"/>
              </a:ext>
            </a:extLst>
          </p:cNvPr>
          <p:cNvGrpSpPr/>
          <p:nvPr/>
        </p:nvGrpSpPr>
        <p:grpSpPr>
          <a:xfrm>
            <a:off x="1403812" y="1840099"/>
            <a:ext cx="1005404" cy="1427209"/>
            <a:chOff x="1403812" y="1840099"/>
            <a:chExt cx="1005404" cy="1427209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1403812" y="2928754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(#244_3)</a:t>
              </a:r>
              <a:endParaRPr kumimoji="1" lang="zh-TW" altLang="en-US" dirty="0"/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B3241CC2-BAF3-A94E-8C01-3D6F04D9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783" y="1840099"/>
              <a:ext cx="886504" cy="1112845"/>
            </a:xfrm>
            <a:prstGeom prst="rect">
              <a:avLst/>
            </a:prstGeom>
          </p:spPr>
        </p:pic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9FC7ADF5-6984-5C4F-AB6B-3DFFEBB2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2" y="3265451"/>
            <a:ext cx="843885" cy="1040896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C6D7CA9-10E1-1941-9DF8-F7236F3D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45" y="3265628"/>
            <a:ext cx="816210" cy="10408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E172EB2-62C7-1F4E-8934-46AC6987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423" y="3260039"/>
            <a:ext cx="855032" cy="1046308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BA6D2A5-5C59-624E-A172-B677C0644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344" y="3260039"/>
            <a:ext cx="881101" cy="1046308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3A6A34E2-322F-5B49-A913-015AE26C6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668" y="5021129"/>
            <a:ext cx="796514" cy="104248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04BA48B-D25D-5142-91B8-73F185197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182" y="5019659"/>
            <a:ext cx="820445" cy="1043958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0F4E910E-12F5-CC4A-B87F-1418C720D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95" y="5021129"/>
            <a:ext cx="804209" cy="1042488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C56D95D0-0B43-6743-9400-0DC5AE5269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9431" y="5021129"/>
            <a:ext cx="797270" cy="1042488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76A10BCF-344E-7B46-A7D2-EA63A1B20C4C}"/>
              </a:ext>
            </a:extLst>
          </p:cNvPr>
          <p:cNvGrpSpPr/>
          <p:nvPr/>
        </p:nvGrpSpPr>
        <p:grpSpPr>
          <a:xfrm>
            <a:off x="5850959" y="1850767"/>
            <a:ext cx="1005404" cy="1391895"/>
            <a:chOff x="5850884" y="1790989"/>
            <a:chExt cx="1005404" cy="1391895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28B8D7-C41A-A245-8429-FD279314A52B}"/>
                </a:ext>
              </a:extLst>
            </p:cNvPr>
            <p:cNvSpPr txBox="1"/>
            <p:nvPr/>
          </p:nvSpPr>
          <p:spPr>
            <a:xfrm>
              <a:off x="5850884" y="2844330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(#314_2)</a:t>
              </a:r>
              <a:endParaRPr kumimoji="1" lang="zh-TW" altLang="en-US" dirty="0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2EDB7512-6715-2544-900D-F95800BA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2326" y="1790989"/>
              <a:ext cx="775259" cy="1053341"/>
            </a:xfrm>
            <a:prstGeom prst="rect">
              <a:avLst/>
            </a:prstGeom>
          </p:spPr>
        </p:pic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C0135556-E5AF-8E47-9BF0-4B05F192B1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6490" y="5019658"/>
            <a:ext cx="848291" cy="10645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3E03E14E-F7CC-9946-9881-1626EDF9BC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4781" y="5019659"/>
            <a:ext cx="811632" cy="106452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C9920D8F-E860-F34C-8C27-2C378EE963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6413" y="5019659"/>
            <a:ext cx="848292" cy="1064522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208EFE1B-43A7-354A-B303-36FF0AAA03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6296" y="5019658"/>
            <a:ext cx="894011" cy="1064524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2DC703BF-7358-5843-950E-D9DBD3690FCD}"/>
              </a:ext>
            </a:extLst>
          </p:cNvPr>
          <p:cNvSpPr/>
          <p:nvPr/>
        </p:nvSpPr>
        <p:spPr>
          <a:xfrm>
            <a:off x="4721641" y="5005766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CFA80D3-DC3D-C745-A2EB-F827FA5EF52E}"/>
              </a:ext>
            </a:extLst>
          </p:cNvPr>
          <p:cNvSpPr/>
          <p:nvPr/>
        </p:nvSpPr>
        <p:spPr>
          <a:xfrm>
            <a:off x="4689656" y="3260038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E6BB9B5C-9E77-C542-9A15-5E9876DAEF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3038" y="3258976"/>
            <a:ext cx="863434" cy="1048434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8E950C6-AB8D-5F4C-8A8A-98B97D9A24B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6472" y="3265451"/>
            <a:ext cx="811708" cy="1040896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5C1A57F-093D-5344-9870-275755482D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78180" y="3267308"/>
            <a:ext cx="812340" cy="103903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29E2D36B-D913-FA47-B85C-3A3D476C70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9888" y="3274338"/>
            <a:ext cx="832889" cy="1039040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2E6A3AC-3C0E-534C-9D2D-B5DF160B637C}"/>
              </a:ext>
            </a:extLst>
          </p:cNvPr>
          <p:cNvSpPr txBox="1"/>
          <p:nvPr/>
        </p:nvSpPr>
        <p:spPr>
          <a:xfrm>
            <a:off x="5393993" y="434812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(#020)</a:t>
            </a:r>
          </a:p>
          <a:p>
            <a:r>
              <a:rPr lang="en-US" altLang="zh-TW" dirty="0"/>
              <a:t>Similarity: 0.854172</a:t>
            </a:r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BE5D46A-8790-B940-9A95-AC91C3C7BA13}"/>
              </a:ext>
            </a:extLst>
          </p:cNvPr>
          <p:cNvSpPr txBox="1"/>
          <p:nvPr/>
        </p:nvSpPr>
        <p:spPr>
          <a:xfrm>
            <a:off x="5336286" y="6118932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0.835937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9204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C4E8DA-BE84-F846-AD06-490747BE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Triplet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</p:spPr>
            <p:txBody>
              <a:bodyPr/>
              <a:lstStyle/>
              <a:p>
                <a:r>
                  <a:rPr lang="en-US" altLang="zh-TW" dirty="0"/>
                  <a:t>Triplet loss</a:t>
                </a:r>
              </a:p>
              <a:p>
                <a:pPr lvl="1"/>
                <a:r>
                  <a:rPr lang="en" altLang="zh-TW" dirty="0"/>
                  <a:t>Facenet: A unified embedding for face recognition and clustering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" altLang="zh-TW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𝑚𝑎𝑟𝑔𝑖𝑛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D54F0E98-49E7-634B-AF89-5C67D727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96952"/>
            <a:ext cx="4700972" cy="35257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65EFFA4-7408-3E4A-9D92-B33D43DF1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3222373"/>
            <a:ext cx="3423146" cy="30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6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C3E83-8E3B-C44A-A689-64E53D9A1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Larger Dataset : </a:t>
            </a:r>
          </a:p>
          <a:p>
            <a:pPr lvl="1"/>
            <a:r>
              <a:rPr kumimoji="1" lang="en-US" altLang="zh-TW" dirty="0"/>
              <a:t>CelebA (Large-scale CelebFaces Attributes) Dataset</a:t>
            </a:r>
          </a:p>
          <a:p>
            <a:pPr lvl="2"/>
            <a:r>
              <a:rPr kumimoji="1" lang="en-US" altLang="zh-TW" dirty="0"/>
              <a:t>10,177 identities, 202,599 face images</a:t>
            </a:r>
          </a:p>
          <a:p>
            <a:pPr lvl="2"/>
            <a:r>
              <a:rPr kumimoji="1" lang="en-US" altLang="zh-TW" dirty="0"/>
              <a:t>Select 9343 identities whose images count is more than 5 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D8A292C-D18F-7A41-9989-8407C6678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77B6E-1989-3344-80FB-FCCAC935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816307"/>
            <a:ext cx="4824536" cy="32833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77D8350-5A7A-D448-A647-AB48BA4ED047}"/>
              </a:ext>
            </a:extLst>
          </p:cNvPr>
          <p:cNvSpPr/>
          <p:nvPr/>
        </p:nvSpPr>
        <p:spPr>
          <a:xfrm>
            <a:off x="5028717" y="6177460"/>
            <a:ext cx="31791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hlinkClick r:id="rId3"/>
              </a:rPr>
              <a:t>http://mmlab.ie.cuhk.edu.hk/projects/CelebA.html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55843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20962"/>
              </p:ext>
            </p:extLst>
          </p:nvPr>
        </p:nvGraphicFramePr>
        <p:xfrm>
          <a:off x="323528" y="1565058"/>
          <a:ext cx="8381390" cy="561317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62521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613191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144994">
                  <a:extLst>
                    <a:ext uri="{9D8B030D-6E8A-4147-A177-3AD203B41FA5}">
                      <a16:colId xmlns:a16="http://schemas.microsoft.com/office/drawing/2014/main" val="788670540"/>
                    </a:ext>
                  </a:extLst>
                </a:gridCol>
                <a:gridCol w="81423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19080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019206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036434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No.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/>
                        <a:t>Database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Test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Mean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Re-ranking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Time (s)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100%-EER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 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579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91.20</a:t>
                      </a:r>
                      <a:r>
                        <a:rPr lang="en-US" altLang="zh-TW" sz="1800" b="0" dirty="0"/>
                        <a:t> (8521/9343)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84056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1100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90.41 (8447/9343)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2186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88.49 (8268/9343)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3617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1122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88.59 (8277/9343)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5573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1654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11310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46256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23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232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91688"/>
              </p:ext>
            </p:extLst>
          </p:nvPr>
        </p:nvGraphicFramePr>
        <p:xfrm>
          <a:off x="321568" y="1818231"/>
          <a:ext cx="8354888" cy="3263243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88302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41850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579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-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1654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91.20 (8521/9343)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1100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071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CelebA (w/ mean, no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11" name="圖片 10" descr="一張含有 服飾, 女性, 室內, 個人 的圖片&#10;&#10;自動產生的描述">
            <a:extLst>
              <a:ext uri="{FF2B5EF4-FFF2-40B4-BE49-F238E27FC236}">
                <a16:creationId xmlns:a16="http://schemas.microsoft.com/office/drawing/2014/main" id="{02418540-1248-EC4F-AA4F-DFCA04810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690688"/>
            <a:ext cx="1130300" cy="1384300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B033BBD1-13E5-5246-9D66-DE8E237F0B03}"/>
              </a:ext>
            </a:extLst>
          </p:cNvPr>
          <p:cNvGrpSpPr/>
          <p:nvPr/>
        </p:nvGrpSpPr>
        <p:grpSpPr>
          <a:xfrm>
            <a:off x="275427" y="3267522"/>
            <a:ext cx="3246938" cy="1207988"/>
            <a:chOff x="323501" y="3517156"/>
            <a:chExt cx="3246938" cy="1207988"/>
          </a:xfrm>
        </p:grpSpPr>
        <p:pic>
          <p:nvPicPr>
            <p:cNvPr id="14" name="圖片 13" descr="一張含有 服飾, 牆 的圖片&#10;&#10;自動產生的描述">
              <a:extLst>
                <a:ext uri="{FF2B5EF4-FFF2-40B4-BE49-F238E27FC236}">
                  <a16:creationId xmlns:a16="http://schemas.microsoft.com/office/drawing/2014/main" id="{C4392CDE-EEFC-D740-991E-8E25F5E9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6" name="圖片 15" descr="一張含有 室外, 服飾, 個人, 天空 的圖片&#10;&#10;自動產生的描述">
              <a:extLst>
                <a:ext uri="{FF2B5EF4-FFF2-40B4-BE49-F238E27FC236}">
                  <a16:creationId xmlns:a16="http://schemas.microsoft.com/office/drawing/2014/main" id="{FC494C70-0DD6-824F-B0F5-CF8522BF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41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 descr="一張含有 服飾 的圖片&#10;&#10;自動產生的描述">
              <a:extLst>
                <a:ext uri="{FF2B5EF4-FFF2-40B4-BE49-F238E27FC236}">
                  <a16:creationId xmlns:a16="http://schemas.microsoft.com/office/drawing/2014/main" id="{6DFE9E46-3D59-5645-8361-6C4DE8E7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715B60-815C-4A48-80BB-65DB185FBEE7}"/>
              </a:ext>
            </a:extLst>
          </p:cNvPr>
          <p:cNvGrpSpPr/>
          <p:nvPr/>
        </p:nvGrpSpPr>
        <p:grpSpPr>
          <a:xfrm>
            <a:off x="338955" y="5172880"/>
            <a:ext cx="3216028" cy="1170130"/>
            <a:chOff x="338956" y="5093423"/>
            <a:chExt cx="3216028" cy="1170130"/>
          </a:xfrm>
        </p:grpSpPr>
        <p:pic>
          <p:nvPicPr>
            <p:cNvPr id="27" name="圖片 26" descr="一張含有 服飾, 女性 的圖片&#10;&#10;自動產生的描述">
              <a:extLst>
                <a:ext uri="{FF2B5EF4-FFF2-40B4-BE49-F238E27FC236}">
                  <a16:creationId xmlns:a16="http://schemas.microsoft.com/office/drawing/2014/main" id="{FAD684C7-9370-6E41-8FBE-17CDF78B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9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 descr="一張含有 個人, 服飾, 牆, 女性 的圖片&#10;&#10;自動產生的描述">
              <a:extLst>
                <a:ext uri="{FF2B5EF4-FFF2-40B4-BE49-F238E27FC236}">
                  <a16:creationId xmlns:a16="http://schemas.microsoft.com/office/drawing/2014/main" id="{9D047E89-549C-7B42-834A-F9E07D49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2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 descr="一張含有 服飾, 牆 的圖片&#10;&#10;自動產生的描述">
              <a:extLst>
                <a:ext uri="{FF2B5EF4-FFF2-40B4-BE49-F238E27FC236}">
                  <a16:creationId xmlns:a16="http://schemas.microsoft.com/office/drawing/2014/main" id="{69BF3103-3285-7749-88C5-01F8684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5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1263B47-EB7F-1143-B658-D76C88CD9091}"/>
              </a:ext>
            </a:extLst>
          </p:cNvPr>
          <p:cNvSpPr txBox="1"/>
          <p:nvPr/>
        </p:nvSpPr>
        <p:spPr>
          <a:xfrm>
            <a:off x="1670050" y="273643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(#10086)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0A7F43-187D-5346-904B-813014C89BA6}"/>
              </a:ext>
            </a:extLst>
          </p:cNvPr>
          <p:cNvSpPr txBox="1"/>
          <p:nvPr/>
        </p:nvSpPr>
        <p:spPr>
          <a:xfrm>
            <a:off x="954550" y="447407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(#5061)</a:t>
            </a:r>
            <a:endParaRPr kumimoji="1" lang="en-US" altLang="zh-TW" dirty="0"/>
          </a:p>
          <a:p>
            <a:r>
              <a:rPr lang="en-US" altLang="zh-TW" dirty="0"/>
              <a:t>Similarity: 0.678934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C859AD-3961-F64E-AD4E-897A36775403}"/>
              </a:ext>
            </a:extLst>
          </p:cNvPr>
          <p:cNvSpPr txBox="1"/>
          <p:nvPr/>
        </p:nvSpPr>
        <p:spPr>
          <a:xfrm>
            <a:off x="649996" y="6332757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</a:t>
            </a:r>
            <a:r>
              <a:rPr lang="en-US" altLang="zh-TW" dirty="0"/>
              <a:t>(#10086)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0.670884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B8ECF5-2106-2B49-92D4-3419CB462A2B}"/>
              </a:ext>
            </a:extLst>
          </p:cNvPr>
          <p:cNvSpPr txBox="1"/>
          <p:nvPr/>
        </p:nvSpPr>
        <p:spPr>
          <a:xfrm>
            <a:off x="6118181" y="273643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(#5885)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CB6965-F0CF-DF43-9D0A-41D95C4F9D31}"/>
              </a:ext>
            </a:extLst>
          </p:cNvPr>
          <p:cNvSpPr txBox="1"/>
          <p:nvPr/>
        </p:nvSpPr>
        <p:spPr>
          <a:xfrm>
            <a:off x="5385055" y="447407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(#1178)</a:t>
            </a:r>
            <a:endParaRPr kumimoji="1" lang="en-US" altLang="zh-TW" dirty="0"/>
          </a:p>
          <a:p>
            <a:r>
              <a:rPr lang="en-US" altLang="zh-TW" dirty="0"/>
              <a:t>Similarity: 0.750887</a:t>
            </a:r>
            <a:endParaRPr kumimoji="1" lang="zh-TW" altLang="en-US" dirty="0"/>
          </a:p>
        </p:txBody>
      </p:sp>
      <p:pic>
        <p:nvPicPr>
          <p:cNvPr id="82" name="圖片 8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8DA5E2AC-6A84-FD4D-AE0E-4C2D5635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1" y="1690688"/>
            <a:ext cx="1130300" cy="1384300"/>
          </a:xfrm>
          <a:prstGeom prst="rect">
            <a:avLst/>
          </a:prstGeom>
        </p:spPr>
      </p:pic>
      <p:pic>
        <p:nvPicPr>
          <p:cNvPr id="84" name="圖片 83" descr="一張含有 個人, 室內, 女性, 桌 的圖片&#10;&#10;自動產生的描述">
            <a:extLst>
              <a:ext uri="{FF2B5EF4-FFF2-40B4-BE49-F238E27FC236}">
                <a16:creationId xmlns:a16="http://schemas.microsoft.com/office/drawing/2014/main" id="{CC24DEEE-C89C-3742-A0AC-F1009486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326333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6" name="圖片 85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29A43E1B-1D15-E64D-80FF-8C15F22DB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3269344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8" name="圖片 87" descr="一張含有 個人, 女性, 服飾, 室外 的圖片&#10;&#10;自動產生的描述">
            <a:extLst>
              <a:ext uri="{FF2B5EF4-FFF2-40B4-BE49-F238E27FC236}">
                <a16:creationId xmlns:a16="http://schemas.microsoft.com/office/drawing/2014/main" id="{2C2F0C0E-C83A-4543-BD97-0CCB6F1CAD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326999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0" name="圖片 89" descr="一張含有 個人, 服飾, 室內 的圖片&#10;&#10;自動產生的描述">
            <a:extLst>
              <a:ext uri="{FF2B5EF4-FFF2-40B4-BE49-F238E27FC236}">
                <a16:creationId xmlns:a16="http://schemas.microsoft.com/office/drawing/2014/main" id="{3B1812F3-AB9C-A94E-8D91-781A56862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5141926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2" name="圖片 91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893E817E-5CDF-1244-90DB-096DF994F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5134907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4" name="圖片 93" descr="一張含有 個人, 牆, 服飾, 女性 的圖片&#10;&#10;自動產生的描述">
            <a:extLst>
              <a:ext uri="{FF2B5EF4-FFF2-40B4-BE49-F238E27FC236}">
                <a16:creationId xmlns:a16="http://schemas.microsoft.com/office/drawing/2014/main" id="{48BD0562-B0F2-704F-B94A-4C8873C9B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5124769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157374A8-6DDC-9C45-A8FF-524F96F910DC}"/>
              </a:ext>
            </a:extLst>
          </p:cNvPr>
          <p:cNvSpPr txBox="1"/>
          <p:nvPr/>
        </p:nvSpPr>
        <p:spPr>
          <a:xfrm>
            <a:off x="5183101" y="6349914"/>
            <a:ext cx="238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Second</a:t>
            </a:r>
            <a:r>
              <a:rPr kumimoji="1" lang="en-US" altLang="zh-TW" dirty="0"/>
              <a:t> Closest </a:t>
            </a:r>
            <a:r>
              <a:rPr lang="en-US" altLang="zh-TW" dirty="0"/>
              <a:t>(#5885)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0.739673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73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5659653"/>
          </a:xfrm>
        </p:spPr>
        <p:txBody>
          <a:bodyPr/>
          <a:lstStyle/>
          <a:p>
            <a:r>
              <a:rPr lang="en-US" altLang="zh-TW" dirty="0"/>
              <a:t>Clean CASIA- WebFace</a:t>
            </a:r>
            <a:endParaRPr kumimoji="1" lang="en-US" altLang="zh-TW" dirty="0"/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0130623</a:t>
            </a:r>
            <a:r>
              <a:rPr kumimoji="1" lang="zh-CN" altLang="en-US" sz="900" dirty="0">
                <a:highlight>
                  <a:srgbClr val="FFFF00"/>
                </a:highlight>
              </a:rPr>
              <a:t>裡面多個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identities</a:t>
            </a:r>
            <a:r>
              <a:rPr kumimoji="1" lang="zh-CN" altLang="en-US" sz="900" dirty="0">
                <a:highlight>
                  <a:srgbClr val="FFFF00"/>
                </a:highlight>
              </a:rPr>
              <a:t>，刪除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0139549_020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1569479_007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0864308_148 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093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1920049_007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3090922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5553911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0776090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</a:p>
          <a:p>
            <a:pPr lvl="1"/>
            <a:r>
              <a:rPr kumimoji="1" lang="en-US" altLang="zh-CN" sz="900" dirty="0">
                <a:highlight>
                  <a:srgbClr val="FFFF00"/>
                </a:highlight>
              </a:rPr>
              <a:t>0802108</a:t>
            </a:r>
            <a:r>
              <a:rPr kumimoji="1" lang="zh-CN" altLang="en-US" sz="900" dirty="0">
                <a:highlight>
                  <a:srgbClr val="FFFF00"/>
                </a:highlight>
              </a:rPr>
              <a:t>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 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0819851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4129745_054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2008435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2218397_007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2218397_006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也是錯的同時刪除，換新的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2501633_062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</a:t>
            </a:r>
            <a:r>
              <a:rPr kumimoji="1" lang="en-US" altLang="zh-TW" sz="900" dirty="0">
                <a:highlight>
                  <a:srgbClr val="FFFF00"/>
                </a:highlight>
              </a:rPr>
              <a:t>2501633_061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也是錯的都刪除，換新的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3078995_007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3078995_017</a:t>
            </a:r>
            <a:r>
              <a:rPr kumimoji="1" lang="zh-CN" altLang="en-US" sz="900" dirty="0">
                <a:highlight>
                  <a:srgbClr val="FFFF00"/>
                </a:highlight>
              </a:rPr>
              <a:t>是一樣的，刪除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007</a:t>
            </a:r>
            <a:r>
              <a:rPr kumimoji="1" lang="zh-CN" altLang="en-US" sz="900" dirty="0">
                <a:highlight>
                  <a:srgbClr val="FFFF00"/>
                </a:highlight>
              </a:rPr>
              <a:t>，換一個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3083350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3083571</a:t>
            </a:r>
            <a:r>
              <a:rPr kumimoji="1" lang="zh-CN" altLang="en-US" sz="900" dirty="0">
                <a:highlight>
                  <a:srgbClr val="FFFF00"/>
                </a:highlight>
              </a:rPr>
              <a:t>一樣，刪除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3083350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1544100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1069180_007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1069180_014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1175262_010</a:t>
            </a:r>
            <a:r>
              <a:rPr kumimoji="1" lang="zh-CN" altLang="en-US" sz="900" dirty="0">
                <a:highlight>
                  <a:srgbClr val="FFFF00"/>
                </a:highlight>
              </a:rPr>
              <a:t>是錯的刪除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2286416_007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3285193_020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3285193_009,014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3432505_020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3432505_023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4525233_020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test,4525233_012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0785842_020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test0785842_012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CN" sz="900" dirty="0"/>
              <a:t>2130844_007</a:t>
            </a:r>
            <a:r>
              <a:rPr kumimoji="1" lang="zh-CN" altLang="en-US" sz="900" dirty="0"/>
              <a:t>在</a:t>
            </a:r>
            <a:r>
              <a:rPr kumimoji="1" lang="en-US" altLang="zh-CN" sz="900" dirty="0"/>
              <a:t>test</a:t>
            </a:r>
            <a:r>
              <a:rPr kumimoji="1" lang="zh-CN" altLang="en-US" sz="900" dirty="0"/>
              <a:t>中是錯的，同時</a:t>
            </a:r>
            <a:r>
              <a:rPr kumimoji="1" lang="en-US" altLang="zh-CN" sz="900" dirty="0"/>
              <a:t>2130844_012</a:t>
            </a:r>
            <a:r>
              <a:rPr kumimoji="1" lang="zh-CN" altLang="en-US" sz="900" dirty="0"/>
              <a:t>也是錯的，都刪除換一個新的</a:t>
            </a:r>
            <a:r>
              <a:rPr kumimoji="1" lang="en-US" altLang="zh-CN" sz="900" dirty="0"/>
              <a:t>test</a:t>
            </a:r>
          </a:p>
          <a:p>
            <a:pPr lvl="1"/>
            <a:r>
              <a:rPr kumimoji="1" lang="en-US" altLang="zh-CN" sz="900" dirty="0"/>
              <a:t>5725655</a:t>
            </a:r>
            <a:r>
              <a:rPr kumimoji="1" lang="zh-CN" altLang="en-US" sz="900" dirty="0"/>
              <a:t>與</a:t>
            </a:r>
            <a:r>
              <a:rPr kumimoji="1" lang="en-US" altLang="zh-CN" sz="900" dirty="0"/>
              <a:t>5743918</a:t>
            </a:r>
            <a:r>
              <a:rPr kumimoji="1" lang="zh-CN" altLang="en-US" sz="900" dirty="0"/>
              <a:t>相同刪除</a:t>
            </a:r>
            <a:r>
              <a:rPr kumimoji="1" lang="en-US" altLang="zh-CN" sz="900" dirty="0"/>
              <a:t>5725655</a:t>
            </a:r>
          </a:p>
          <a:p>
            <a:pPr lvl="1"/>
            <a:endParaRPr kumimoji="1" lang="en-US" altLang="zh-TW" sz="11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</p:spTree>
    <p:extLst>
      <p:ext uri="{BB962C8B-B14F-4D97-AF65-F5344CB8AC3E}">
        <p14:creationId xmlns:p14="http://schemas.microsoft.com/office/powerpoint/2010/main" val="1487688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-2635196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127410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 flipV="1">
            <a:off x="-1267047" y="4771082"/>
            <a:ext cx="325316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  <a:stCxn id="32" idx="3"/>
            <a:endCxn id="88" idx="1"/>
          </p:cNvCxnSpPr>
          <p:nvPr/>
        </p:nvCxnSpPr>
        <p:spPr>
          <a:xfrm>
            <a:off x="282405" y="4771082"/>
            <a:ext cx="296749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5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5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395000D-5AA6-4C45-ABFF-394C12FDEE7A}"/>
              </a:ext>
            </a:extLst>
          </p:cNvPr>
          <p:cNvGrpSpPr/>
          <p:nvPr/>
        </p:nvGrpSpPr>
        <p:grpSpPr>
          <a:xfrm>
            <a:off x="-941731" y="4296879"/>
            <a:ext cx="1224136" cy="948406"/>
            <a:chOff x="651161" y="3318585"/>
            <a:chExt cx="1224136" cy="94840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8210DDDC-0216-CB47-A104-2BE853C50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1161" y="3318585"/>
              <a:ext cx="1224136" cy="948406"/>
            </a:xfrm>
            <a:prstGeom prst="rect">
              <a:avLst/>
            </a:prstGeom>
          </p:spPr>
        </p:pic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EAC4FC-1B48-5348-A29C-75257088961D}"/>
                </a:ext>
              </a:extLst>
            </p:cNvPr>
            <p:cNvSpPr/>
            <p:nvPr/>
          </p:nvSpPr>
          <p:spPr>
            <a:xfrm>
              <a:off x="971600" y="3400855"/>
              <a:ext cx="432043" cy="505467"/>
            </a:xfrm>
            <a:prstGeom prst="rect">
              <a:avLst/>
            </a:prstGeom>
            <a:noFill/>
            <a:ln w="1905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B050"/>
                </a:solidFill>
              </a:endParaRPr>
            </a:p>
          </p:txBody>
        </p:sp>
      </p:grp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151" idx="3"/>
            <a:endCxn id="29" idx="1"/>
          </p:cNvCxnSpPr>
          <p:nvPr/>
        </p:nvCxnSpPr>
        <p:spPr>
          <a:xfrm>
            <a:off x="-2978426" y="4771082"/>
            <a:ext cx="343230" cy="3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88115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02562" y="4296879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C98DE9-5D00-D646-A582-B12AB8D14D87}"/>
              </a:ext>
            </a:extLst>
          </p:cNvPr>
          <p:cNvSpPr/>
          <p:nvPr/>
        </p:nvSpPr>
        <p:spPr>
          <a:xfrm>
            <a:off x="-5869160" y="4495201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6B57B8-DEFE-CC42-BE50-7EDB3CE20261}"/>
              </a:ext>
            </a:extLst>
          </p:cNvPr>
          <p:cNvSpPr/>
          <p:nvPr/>
        </p:nvSpPr>
        <p:spPr>
          <a:xfrm>
            <a:off x="11876356" y="4894936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D74B38-FFDD-244D-96E0-C0F34930AF5E}"/>
              </a:ext>
            </a:extLst>
          </p:cNvPr>
          <p:cNvSpPr txBox="1"/>
          <p:nvPr/>
        </p:nvSpPr>
        <p:spPr>
          <a:xfrm>
            <a:off x="-4202562" y="526413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917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5349600" y="149941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肘形接點 64">
            <a:extLst>
              <a:ext uri="{FF2B5EF4-FFF2-40B4-BE49-F238E27FC236}">
                <a16:creationId xmlns:a16="http://schemas.microsoft.com/office/drawing/2014/main" id="{C42B4FAF-26B0-704E-BE81-8F7700F642FB}"/>
              </a:ext>
            </a:extLst>
          </p:cNvPr>
          <p:cNvCxnSpPr>
            <a:cxnSpLocks/>
            <a:stCxn id="151" idx="2"/>
          </p:cNvCxnSpPr>
          <p:nvPr/>
        </p:nvCxnSpPr>
        <p:spPr>
          <a:xfrm rot="5400000">
            <a:off x="2920754" y="553047"/>
            <a:ext cx="116791" cy="3414056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01031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4109" y="1253274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169873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78269A-F32C-8549-AFBC-597C753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Alignment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550B960-B17D-FB4A-8B36-264A5E9F3C9C}"/>
              </a:ext>
            </a:extLst>
          </p:cNvPr>
          <p:cNvGrpSpPr>
            <a:grpSpLocks noChangeAspect="1"/>
          </p:cNvGrpSpPr>
          <p:nvPr/>
        </p:nvGrpSpPr>
        <p:grpSpPr>
          <a:xfrm>
            <a:off x="300616" y="3429000"/>
            <a:ext cx="8280920" cy="2125427"/>
            <a:chOff x="232088" y="1628796"/>
            <a:chExt cx="10660975" cy="2736305"/>
          </a:xfrm>
        </p:grpSpPr>
        <p:pic>
          <p:nvPicPr>
            <p:cNvPr id="41" name="圖片 40" descr="一張含有 個人, 男人, 套裝, 服飾 的圖片&#10;&#10;自動產生的描述">
              <a:extLst>
                <a:ext uri="{FF2B5EF4-FFF2-40B4-BE49-F238E27FC236}">
                  <a16:creationId xmlns:a16="http://schemas.microsoft.com/office/drawing/2014/main" id="{A7944B7C-BCAA-F24E-8543-0511800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6" t="20000" r="51575" b="34400"/>
            <a:stretch/>
          </p:blipFill>
          <p:spPr>
            <a:xfrm>
              <a:off x="232088" y="1628796"/>
              <a:ext cx="2304256" cy="273630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0A34F84-86D7-1748-BFA5-4A330584D6C6}"/>
                </a:ext>
              </a:extLst>
            </p:cNvPr>
            <p:cNvGrpSpPr/>
            <p:nvPr/>
          </p:nvGrpSpPr>
          <p:grpSpPr>
            <a:xfrm>
              <a:off x="2536344" y="1628797"/>
              <a:ext cx="8356719" cy="2736304"/>
              <a:chOff x="2536344" y="1628797"/>
              <a:chExt cx="8356719" cy="2736304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5668C2E-8B8B-9F41-8133-4947A5B11B28}"/>
                  </a:ext>
                </a:extLst>
              </p:cNvPr>
              <p:cNvGrpSpPr/>
              <p:nvPr/>
            </p:nvGrpSpPr>
            <p:grpSpPr>
              <a:xfrm>
                <a:off x="2536344" y="1628797"/>
                <a:ext cx="6140113" cy="2736304"/>
                <a:chOff x="2536344" y="1628797"/>
                <a:chExt cx="6140113" cy="2736304"/>
              </a:xfrm>
            </p:grpSpPr>
            <p:cxnSp>
              <p:nvCxnSpPr>
                <p:cNvPr id="22" name="直線箭頭接點 21">
                  <a:extLst>
                    <a:ext uri="{FF2B5EF4-FFF2-40B4-BE49-F238E27FC236}">
                      <a16:creationId xmlns:a16="http://schemas.microsoft.com/office/drawing/2014/main" id="{CC0F5E98-1117-1A4D-950F-6565B95482C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>
                  <a:off x="2536344" y="2996948"/>
                  <a:ext cx="511899" cy="2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箭頭接點 22">
                  <a:extLst>
                    <a:ext uri="{FF2B5EF4-FFF2-40B4-BE49-F238E27FC236}">
                      <a16:creationId xmlns:a16="http://schemas.microsoft.com/office/drawing/2014/main" id="{A9D68064-FDEF-C543-9CD8-4F2D39D127BA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5353370" y="2996949"/>
                  <a:ext cx="509851" cy="1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箭頭接點 25">
                  <a:extLst>
                    <a:ext uri="{FF2B5EF4-FFF2-40B4-BE49-F238E27FC236}">
                      <a16:creationId xmlns:a16="http://schemas.microsoft.com/office/drawing/2014/main" id="{FA8D62EC-C027-7045-BAF9-E67D4CF301C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8167477" y="2996949"/>
                  <a:ext cx="508980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圖片 31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0344C33C-0CF7-7640-A9A8-B726CA4B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60" t="19901" r="51640" b="34499"/>
                <a:stretch/>
              </p:blipFill>
              <p:spPr>
                <a:xfrm>
                  <a:off x="3049114" y="1628798"/>
                  <a:ext cx="2304256" cy="2736303"/>
                </a:xfrm>
                <a:prstGeom prst="rect">
                  <a:avLst/>
                </a:prstGeom>
              </p:spPr>
            </p:pic>
            <p:pic>
              <p:nvPicPr>
                <p:cNvPr id="33" name="圖片 32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A2AC70F8-6057-B04F-85B2-C962BDB25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26" t="20000" r="51575" b="34400"/>
                <a:stretch/>
              </p:blipFill>
              <p:spPr>
                <a:xfrm>
                  <a:off x="5863221" y="1628797"/>
                  <a:ext cx="2304256" cy="2736303"/>
                </a:xfrm>
                <a:prstGeom prst="rect">
                  <a:avLst/>
                </a:prstGeom>
              </p:spPr>
            </p:pic>
          </p:grpSp>
          <p:pic>
            <p:nvPicPr>
              <p:cNvPr id="42" name="圖片 41" descr="一張含有 個人, 男人, 領帶, 室內 的圖片&#10;&#10;自動產生的描述">
                <a:extLst>
                  <a:ext uri="{FF2B5EF4-FFF2-40B4-BE49-F238E27FC236}">
                    <a16:creationId xmlns:a16="http://schemas.microsoft.com/office/drawing/2014/main" id="{21139CD0-2070-3B42-A6AE-38EE2F12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93"/>
              <a:stretch/>
            </p:blipFill>
            <p:spPr>
              <a:xfrm>
                <a:off x="8676457" y="1628797"/>
                <a:ext cx="2216606" cy="2736302"/>
              </a:xfrm>
              <a:prstGeom prst="rect">
                <a:avLst/>
              </a:prstGeom>
            </p:spPr>
          </p:pic>
        </p:grp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33C7F33-E0D5-A54E-B6B4-2BCB4AD2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943859"/>
          </a:xfrm>
        </p:spPr>
        <p:txBody>
          <a:bodyPr/>
          <a:lstStyle/>
          <a:p>
            <a:r>
              <a:rPr kumimoji="1" lang="en-US" altLang="zh-TW" dirty="0"/>
              <a:t>Dlib</a:t>
            </a:r>
          </a:p>
          <a:p>
            <a:pPr lvl="1"/>
            <a:r>
              <a:rPr lang="en-US" altLang="zh-TW" dirty="0">
                <a:hlinkClick r:id="rId7"/>
              </a:rPr>
              <a:t>V Kazemi, “</a:t>
            </a:r>
            <a:r>
              <a:rPr kumimoji="1" lang="en-US" altLang="zh-TW" dirty="0">
                <a:hlinkClick r:id="rId7"/>
              </a:rPr>
              <a:t>One millisecond face alignment with an ensemble of regression trees.”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2D alignment to get the canonical view of a 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876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103660</TotalTime>
  <Words>3520</Words>
  <Application>Microsoft Macintosh PowerPoint</Application>
  <PresentationFormat>如螢幕大小 (4:3)</PresentationFormat>
  <Paragraphs>963</Paragraphs>
  <Slides>51</Slides>
  <Notes>47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0" baseType="lpstr">
      <vt:lpstr>Microsoft JhengHei</vt:lpstr>
      <vt:lpstr>標楷體</vt:lpstr>
      <vt:lpstr>Arial</vt:lpstr>
      <vt:lpstr>Calibri</vt:lpstr>
      <vt:lpstr>Cambria Math</vt:lpstr>
      <vt:lpstr>Times New Roman</vt:lpstr>
      <vt:lpstr>Wingdings</vt:lpstr>
      <vt:lpstr>Wingdings 2</vt:lpstr>
      <vt:lpstr>壁窗</vt:lpstr>
      <vt:lpstr>Re-ranking the ResNet-based Large Human Face Feature Extractor by Approximate Nearest Neighbor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 of Face Alignment</vt:lpstr>
      <vt:lpstr>Method of Face Feature Extractor</vt:lpstr>
      <vt:lpstr>Method of Approximate Nearest Neighbor </vt:lpstr>
      <vt:lpstr>Method of Re-ranking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 </vt:lpstr>
      <vt:lpstr>Experiments of Face Identification  </vt:lpstr>
      <vt:lpstr>Experiments of Face Identification  </vt:lpstr>
      <vt:lpstr>Experiments of Face Identification (1/2)  </vt:lpstr>
      <vt:lpstr>Experiments of Face Identification  </vt:lpstr>
      <vt:lpstr>Experiments of Face Identification (2/2)  </vt:lpstr>
      <vt:lpstr>Experiments of Face Identification (2/2)  </vt:lpstr>
      <vt:lpstr>Conclusion</vt:lpstr>
      <vt:lpstr>PowerPoint 簡報</vt:lpstr>
      <vt:lpstr>Experiments</vt:lpstr>
      <vt:lpstr>Experiments of Face Recognition (cont.)</vt:lpstr>
      <vt:lpstr>Experiments of Face Recognition (cont.)</vt:lpstr>
      <vt:lpstr>Experiments of face verification (cont.)</vt:lpstr>
      <vt:lpstr>Triplet Loss</vt:lpstr>
      <vt:lpstr>Experiments of Face Identification  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 </vt:lpstr>
      <vt:lpstr>Experiments of Face Identification  </vt:lpstr>
      <vt:lpstr>Experiments of Face Identification (cont.)</vt:lpstr>
      <vt:lpstr>Experiments of Face Identification  </vt:lpstr>
      <vt:lpstr>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4866</cp:revision>
  <dcterms:created xsi:type="dcterms:W3CDTF">2008-11-09T17:03:56Z</dcterms:created>
  <dcterms:modified xsi:type="dcterms:W3CDTF">2019-05-27T08:06:52Z</dcterms:modified>
</cp:coreProperties>
</file>